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4" r:id="rId5"/>
    <p:sldId id="258" r:id="rId6"/>
    <p:sldId id="260" r:id="rId7"/>
    <p:sldId id="261" r:id="rId8"/>
    <p:sldId id="270" r:id="rId9"/>
    <p:sldId id="273" r:id="rId10"/>
    <p:sldId id="263" r:id="rId11"/>
    <p:sldId id="265" r:id="rId12"/>
    <p:sldId id="266" r:id="rId13"/>
    <p:sldId id="269" r:id="rId14"/>
  </p:sldIdLst>
  <p:sldSz cx="9144000" cy="6858000" type="screen4x3"/>
  <p:notesSz cx="6858000" cy="91440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1176" autoAdjust="0"/>
    <p:restoredTop sz="94660"/>
  </p:normalViewPr>
  <p:slideViewPr>
    <p:cSldViewPr>
      <p:cViewPr varScale="1">
        <p:scale>
          <a:sx n="51" d="100"/>
          <a:sy n="51" d="100"/>
        </p:scale>
        <p:origin x="-2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</a:t>
            </a:r>
            <a:r>
              <a:rPr lang="en-US" dirty="0" smtClean="0"/>
              <a:t>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298575"/>
          </a:xfrm>
        </p:spPr>
        <p:txBody>
          <a:bodyPr>
            <a:normAutofit/>
          </a:bodyPr>
          <a:lstStyle/>
          <a:p>
            <a:r>
              <a:rPr lang="en-US" sz="6000" b="1" dirty="0"/>
              <a:t>CPAP Machine</a:t>
            </a:r>
            <a:endParaRPr lang="en-IN" sz="6000" b="1" dirty="0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Requirements for CPAP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Oxygen		FiO2		21 to 100%</a:t>
            </a:r>
          </a:p>
          <a:p>
            <a:pPr>
              <a:lnSpc>
                <a:spcPct val="150000"/>
              </a:lnSpc>
            </a:pPr>
            <a:r>
              <a:rPr lang="en-US" dirty="0"/>
              <a:t>Pressure		CPAP		4 to 7 cms</a:t>
            </a:r>
          </a:p>
          <a:p>
            <a:pPr>
              <a:lnSpc>
                <a:spcPct val="150000"/>
              </a:lnSpc>
            </a:pPr>
            <a:r>
              <a:rPr lang="en-US" dirty="0"/>
              <a:t>Flow 				2 to 7 liter/min</a:t>
            </a:r>
          </a:p>
          <a:p>
            <a:pPr>
              <a:lnSpc>
                <a:spcPct val="150000"/>
              </a:lnSpc>
            </a:pPr>
            <a:r>
              <a:rPr lang="en-US" dirty="0"/>
              <a:t>Temperature			</a:t>
            </a:r>
            <a:r>
              <a:rPr lang="en-US" dirty="0" smtClean="0"/>
              <a:t>37</a:t>
            </a:r>
            <a:r>
              <a:rPr lang="en-US" baseline="30000" dirty="0" smtClean="0"/>
              <a:t>o</a:t>
            </a:r>
            <a:r>
              <a:rPr lang="en-US" dirty="0" smtClean="0"/>
              <a:t>C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Humidity			</a:t>
            </a:r>
            <a:r>
              <a:rPr lang="en-US" dirty="0" smtClean="0"/>
              <a:t>	100</a:t>
            </a:r>
            <a:r>
              <a:rPr lang="en-US" dirty="0"/>
              <a:t>% RH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IN" dirty="0"/>
          </a:p>
        </p:txBody>
      </p:sp>
    </p:spTree>
  </p:cSld>
  <p:clrMapOvr>
    <a:masterClrMapping/>
  </p:clrMapOvr>
  <p:transition advClick="0" advTm="6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Requirements for CPAP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Oxygen		</a:t>
            </a:r>
            <a:r>
              <a:rPr lang="en-US" sz="3500" dirty="0"/>
              <a:t>Compressed Air</a:t>
            </a:r>
          </a:p>
          <a:p>
            <a:pPr lvl="3">
              <a:lnSpc>
                <a:spcPct val="150000"/>
              </a:lnSpc>
              <a:buNone/>
            </a:pPr>
            <a:r>
              <a:rPr lang="en-US" sz="3500" dirty="0"/>
              <a:t>			Compressed Oxygen</a:t>
            </a:r>
          </a:p>
          <a:p>
            <a:pPr lvl="3">
              <a:lnSpc>
                <a:spcPct val="150000"/>
              </a:lnSpc>
              <a:buNone/>
            </a:pPr>
            <a:r>
              <a:rPr lang="en-US" sz="3500" dirty="0"/>
              <a:t>			Blender</a:t>
            </a:r>
          </a:p>
          <a:p>
            <a:pPr>
              <a:lnSpc>
                <a:spcPct val="150000"/>
              </a:lnSpc>
            </a:pPr>
            <a:r>
              <a:rPr lang="en-US" dirty="0"/>
              <a:t>Pressure	      	Flow of gas and  CPAP Generator</a:t>
            </a:r>
          </a:p>
          <a:p>
            <a:pPr>
              <a:lnSpc>
                <a:spcPct val="150000"/>
              </a:lnSpc>
            </a:pPr>
            <a:r>
              <a:rPr lang="en-US" dirty="0"/>
              <a:t>Temperature			</a:t>
            </a:r>
          </a:p>
          <a:p>
            <a:pPr>
              <a:lnSpc>
                <a:spcPct val="150000"/>
              </a:lnSpc>
            </a:pPr>
            <a:r>
              <a:rPr lang="en-US" dirty="0"/>
              <a:t>Humidity		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86116" y="4857760"/>
            <a:ext cx="20002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Humidifier</a:t>
            </a:r>
            <a:endParaRPr lang="en-IN" sz="3000" dirty="0"/>
          </a:p>
        </p:txBody>
      </p:sp>
    </p:spTree>
  </p:cSld>
  <p:clrMapOvr>
    <a:masterClrMapping/>
  </p:clrMapOvr>
  <p:transition advClick="0" advTm="3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594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543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roup 117"/>
          <p:cNvGrpSpPr/>
          <p:nvPr/>
        </p:nvGrpSpPr>
        <p:grpSpPr>
          <a:xfrm>
            <a:off x="5786446" y="2285992"/>
            <a:ext cx="928694" cy="3214710"/>
            <a:chOff x="5786446" y="2285992"/>
            <a:chExt cx="928694" cy="3214710"/>
          </a:xfrm>
        </p:grpSpPr>
        <p:sp>
          <p:nvSpPr>
            <p:cNvPr id="95" name="Rectangle 94"/>
            <p:cNvSpPr/>
            <p:nvPr/>
          </p:nvSpPr>
          <p:spPr>
            <a:xfrm>
              <a:off x="6072198" y="2285992"/>
              <a:ext cx="285752" cy="2286016"/>
            </a:xfrm>
            <a:prstGeom prst="rect">
              <a:avLst/>
            </a:prstGeom>
            <a:solidFill>
              <a:schemeClr val="bg2"/>
            </a:solidFill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5786446" y="3429000"/>
              <a:ext cx="928694" cy="2071702"/>
            </a:xfrm>
            <a:prstGeom prst="rect">
              <a:avLst/>
            </a:prstGeom>
            <a:noFill/>
            <a:ln w="38100">
              <a:solidFill>
                <a:srgbClr val="002060"/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97" name="Straight Connector 96"/>
            <p:cNvCxnSpPr/>
            <p:nvPr/>
          </p:nvCxnSpPr>
          <p:spPr>
            <a:xfrm>
              <a:off x="6215074" y="4572008"/>
              <a:ext cx="142876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8" name="Group 68"/>
            <p:cNvGrpSpPr/>
            <p:nvPr/>
          </p:nvGrpSpPr>
          <p:grpSpPr>
            <a:xfrm>
              <a:off x="5857884" y="4000504"/>
              <a:ext cx="714380" cy="1287472"/>
              <a:chOff x="5857884" y="4000504"/>
              <a:chExt cx="714380" cy="1287472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5857884" y="40005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/>
              <p:nvPr/>
            </p:nvCxnSpPr>
            <p:spPr>
              <a:xfrm>
                <a:off x="6215074" y="40005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>
                <a:off x="6162684" y="43053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>
                <a:off x="6429388" y="40005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>
                <a:off x="5929322" y="4286256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>
                <a:off x="6429388" y="4286256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>
                <a:off x="5857884" y="4500570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>
                <a:off x="6357950" y="4643446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6215074" y="507207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6000760" y="4929198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>
                <a:off x="6286512" y="4929198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>
                <a:off x="6357950" y="5286388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>
                <a:off x="5857884" y="5214950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9" name="Straight Connector 98"/>
            <p:cNvCxnSpPr/>
            <p:nvPr/>
          </p:nvCxnSpPr>
          <p:spPr>
            <a:xfrm>
              <a:off x="6010284" y="4152904"/>
              <a:ext cx="142876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162684" y="4305304"/>
              <a:ext cx="142876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1" name="Group 71"/>
            <p:cNvGrpSpPr/>
            <p:nvPr/>
          </p:nvGrpSpPr>
          <p:grpSpPr>
            <a:xfrm>
              <a:off x="5857884" y="4141792"/>
              <a:ext cx="714380" cy="1287472"/>
              <a:chOff x="5857884" y="4000504"/>
              <a:chExt cx="714380" cy="1287472"/>
            </a:xfrm>
          </p:grpSpPr>
          <p:cxnSp>
            <p:nvCxnSpPr>
              <p:cNvPr id="116" name="Straight Connector 115"/>
              <p:cNvCxnSpPr/>
              <p:nvPr/>
            </p:nvCxnSpPr>
            <p:spPr>
              <a:xfrm>
                <a:off x="5857884" y="40005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6215074" y="40005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6162684" y="43053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>
                <a:off x="6429388" y="400050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>
                <a:off x="5929322" y="4286256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6429388" y="4286256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>
                <a:off x="5857884" y="4500570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>
              <a:xfrm>
                <a:off x="6357950" y="4643446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>
              <a:xfrm>
                <a:off x="6215074" y="5072074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>
                <a:off x="6000760" y="4929198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/>
              <p:cNvCxnSpPr/>
              <p:nvPr/>
            </p:nvCxnSpPr>
            <p:spPr>
              <a:xfrm>
                <a:off x="6286512" y="4929198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/>
              <p:nvPr/>
            </p:nvCxnSpPr>
            <p:spPr>
              <a:xfrm>
                <a:off x="6357950" y="5286388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>
                <a:off x="5857884" y="5214950"/>
                <a:ext cx="142876" cy="1588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2" name="Straight Connector 101"/>
            <p:cNvCxnSpPr/>
            <p:nvPr/>
          </p:nvCxnSpPr>
          <p:spPr>
            <a:xfrm>
              <a:off x="6072198" y="4714884"/>
              <a:ext cx="214314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6224598" y="4867284"/>
              <a:ext cx="214314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376998" y="5019684"/>
              <a:ext cx="214314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5857884" y="4786322"/>
              <a:ext cx="214314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5857884" y="5000636"/>
              <a:ext cx="214314" cy="1588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Oval 106"/>
            <p:cNvSpPr/>
            <p:nvPr/>
          </p:nvSpPr>
          <p:spPr>
            <a:xfrm>
              <a:off x="6215074" y="4643446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08" name="Oval 107"/>
            <p:cNvSpPr/>
            <p:nvPr/>
          </p:nvSpPr>
          <p:spPr>
            <a:xfrm>
              <a:off x="6367474" y="4795846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09" name="Oval 108"/>
            <p:cNvSpPr/>
            <p:nvPr/>
          </p:nvSpPr>
          <p:spPr>
            <a:xfrm>
              <a:off x="6500826" y="4643446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0" name="Oval 109"/>
            <p:cNvSpPr/>
            <p:nvPr/>
          </p:nvSpPr>
          <p:spPr>
            <a:xfrm>
              <a:off x="6429388" y="4429132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1" name="Oval 110"/>
            <p:cNvSpPr/>
            <p:nvPr/>
          </p:nvSpPr>
          <p:spPr>
            <a:xfrm>
              <a:off x="6000760" y="4643446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2" name="Oval 111"/>
            <p:cNvSpPr/>
            <p:nvPr/>
          </p:nvSpPr>
          <p:spPr>
            <a:xfrm>
              <a:off x="5929322" y="4286256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3" name="Oval 112"/>
            <p:cNvSpPr/>
            <p:nvPr/>
          </p:nvSpPr>
          <p:spPr>
            <a:xfrm>
              <a:off x="5857884" y="4071942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4" name="Oval 113"/>
            <p:cNvSpPr/>
            <p:nvPr/>
          </p:nvSpPr>
          <p:spPr>
            <a:xfrm>
              <a:off x="6429388" y="4214818"/>
              <a:ext cx="76208" cy="45719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5" name="Oval 114"/>
            <p:cNvSpPr/>
            <p:nvPr/>
          </p:nvSpPr>
          <p:spPr>
            <a:xfrm>
              <a:off x="6500826" y="4071942"/>
              <a:ext cx="71438" cy="71438"/>
            </a:xfrm>
            <a:prstGeom prst="ellipse">
              <a:avLst/>
            </a:prstGeom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sp>
        <p:nvSpPr>
          <p:cNvPr id="142" name="Right Brace 141"/>
          <p:cNvSpPr/>
          <p:nvPr/>
        </p:nvSpPr>
        <p:spPr>
          <a:xfrm>
            <a:off x="6786578" y="4000504"/>
            <a:ext cx="357190" cy="571504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3" name="TextBox 142"/>
          <p:cNvSpPr txBox="1"/>
          <p:nvPr/>
        </p:nvSpPr>
        <p:spPr>
          <a:xfrm>
            <a:off x="7215206" y="3789040"/>
            <a:ext cx="1714512" cy="101566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Depth of immersion- 4cm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CPAP </a:t>
            </a:r>
            <a:r>
              <a:rPr lang="en-US" b="1" dirty="0" smtClean="0"/>
              <a:t>Generator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928662" y="2285992"/>
            <a:ext cx="5443538" cy="642942"/>
          </a:xfrm>
          <a:prstGeom prst="rect">
            <a:avLst/>
          </a:prstGeom>
          <a:solidFill>
            <a:schemeClr val="bg2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214414" y="2428868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366814" y="2564904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475656" y="2707332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500298" y="2428868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714612" y="2714620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571736" y="2571744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004048" y="2428868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929058" y="2571744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995936" y="2714620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857620" y="2428868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076056" y="2571744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148064" y="2708920"/>
            <a:ext cx="857256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3275856" y="2928934"/>
            <a:ext cx="224574" cy="785818"/>
          </a:xfrm>
          <a:prstGeom prst="rect">
            <a:avLst/>
          </a:prstGeom>
          <a:solidFill>
            <a:schemeClr val="bg2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3000364" y="3643314"/>
            <a:ext cx="857256" cy="1143008"/>
          </a:xfrm>
          <a:prstGeom prst="ellipse">
            <a:avLst/>
          </a:prstGeom>
          <a:solidFill>
            <a:schemeClr val="bg2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Rectangle 22"/>
          <p:cNvSpPr/>
          <p:nvPr/>
        </p:nvSpPr>
        <p:spPr>
          <a:xfrm>
            <a:off x="3286116" y="2786058"/>
            <a:ext cx="214314" cy="2857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Rectangle 23"/>
          <p:cNvSpPr/>
          <p:nvPr/>
        </p:nvSpPr>
        <p:spPr>
          <a:xfrm>
            <a:off x="3286116" y="3500438"/>
            <a:ext cx="214314" cy="2857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88" name="Straight Arrow Connector 87"/>
          <p:cNvCxnSpPr/>
          <p:nvPr/>
        </p:nvCxnSpPr>
        <p:spPr>
          <a:xfrm rot="5400000" flipH="1">
            <a:off x="3036083" y="3285330"/>
            <a:ext cx="714380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143372" y="4572008"/>
            <a:ext cx="1004692" cy="70788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Patient lungs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57620" y="3143248"/>
            <a:ext cx="1218436" cy="70788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Patient interface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32652" y="3140968"/>
            <a:ext cx="1263084" cy="101566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Air Oxygen mixture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57488" y="1571612"/>
            <a:ext cx="922424" cy="40011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Circuit</a:t>
            </a:r>
            <a:endParaRPr lang="en-IN" sz="2000" b="1" dirty="0">
              <a:solidFill>
                <a:schemeClr val="bg1"/>
              </a:solidFill>
            </a:endParaRPr>
          </a:p>
        </p:txBody>
      </p:sp>
      <p:cxnSp>
        <p:nvCxnSpPr>
          <p:cNvPr id="31" name="Straight Arrow Connector 30"/>
          <p:cNvCxnSpPr>
            <a:stCxn id="29" idx="2"/>
          </p:cNvCxnSpPr>
          <p:nvPr/>
        </p:nvCxnSpPr>
        <p:spPr>
          <a:xfrm>
            <a:off x="3318700" y="1971722"/>
            <a:ext cx="29164" cy="44916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1571604" y="2643182"/>
            <a:ext cx="928694" cy="50006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27" idx="1"/>
            <a:endCxn id="19" idx="3"/>
          </p:cNvCxnSpPr>
          <p:nvPr/>
        </p:nvCxnSpPr>
        <p:spPr>
          <a:xfrm flipH="1" flipV="1">
            <a:off x="3500430" y="3321843"/>
            <a:ext cx="357190" cy="17534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>
            <a:off x="3714744" y="4714884"/>
            <a:ext cx="357190" cy="607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>
            <a:off x="3090455" y="3338909"/>
            <a:ext cx="535785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5400000">
            <a:off x="3152774" y="3336059"/>
            <a:ext cx="535785" cy="15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156176" y="2564904"/>
            <a:ext cx="216024" cy="36004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8" name="TextBox 37"/>
          <p:cNvSpPr txBox="1"/>
          <p:nvPr/>
        </p:nvSpPr>
        <p:spPr>
          <a:xfrm>
            <a:off x="6869416" y="2996952"/>
            <a:ext cx="1447000" cy="40011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Obstruction</a:t>
            </a:r>
            <a:endParaRPr lang="en-IN" sz="2000" b="1" dirty="0">
              <a:solidFill>
                <a:schemeClr val="bg1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flipH="1" flipV="1">
            <a:off x="6228184" y="2857496"/>
            <a:ext cx="641234" cy="29182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707904" y="2380818"/>
            <a:ext cx="720080" cy="40011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4cm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136970" y="3988362"/>
            <a:ext cx="642942" cy="40011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4cm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70522" y="2285992"/>
            <a:ext cx="101078" cy="64294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3" grpId="0" animBg="1"/>
      <p:bldP spid="37" grpId="0" animBg="1"/>
      <p:bldP spid="37" grpId="1" animBg="1"/>
      <p:bldP spid="38" grpId="0" animBg="1"/>
      <p:bldP spid="38" grpId="1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Oxygen</a:t>
            </a:r>
            <a:endParaRPr lang="en-IN" b="1" dirty="0"/>
          </a:p>
        </p:txBody>
      </p:sp>
      <p:sp>
        <p:nvSpPr>
          <p:cNvPr id="6" name="Rectangle 5"/>
          <p:cNvSpPr/>
          <p:nvPr/>
        </p:nvSpPr>
        <p:spPr>
          <a:xfrm rot="1126957">
            <a:off x="2136258" y="2682026"/>
            <a:ext cx="2585467" cy="16417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Rectangle 6"/>
          <p:cNvSpPr/>
          <p:nvPr/>
        </p:nvSpPr>
        <p:spPr>
          <a:xfrm rot="20674792">
            <a:off x="2212998" y="3624172"/>
            <a:ext cx="2567967" cy="18653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4429124" y="2428868"/>
            <a:ext cx="1367012" cy="1857388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" name="Rectangle 2"/>
          <p:cNvSpPr/>
          <p:nvPr/>
        </p:nvSpPr>
        <p:spPr>
          <a:xfrm>
            <a:off x="1187624" y="1857364"/>
            <a:ext cx="1584176" cy="107157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Rectangle 4"/>
          <p:cNvSpPr/>
          <p:nvPr/>
        </p:nvSpPr>
        <p:spPr>
          <a:xfrm>
            <a:off x="1187624" y="3356992"/>
            <a:ext cx="1584176" cy="107157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Oval 8"/>
          <p:cNvSpPr/>
          <p:nvPr/>
        </p:nvSpPr>
        <p:spPr>
          <a:xfrm>
            <a:off x="4932040" y="3143248"/>
            <a:ext cx="428628" cy="571504"/>
          </a:xfrm>
          <a:prstGeom prst="ellipse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TextBox 9"/>
          <p:cNvSpPr txBox="1"/>
          <p:nvPr/>
        </p:nvSpPr>
        <p:spPr>
          <a:xfrm>
            <a:off x="4357686" y="3778038"/>
            <a:ext cx="646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21%</a:t>
            </a:r>
            <a:endParaRPr lang="en-IN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004048" y="377974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100%</a:t>
            </a:r>
            <a:endParaRPr lang="en-IN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427984" y="2500306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50%</a:t>
            </a:r>
            <a:endParaRPr lang="en-IN" sz="2000" b="1" dirty="0"/>
          </a:p>
        </p:txBody>
      </p:sp>
      <p:sp>
        <p:nvSpPr>
          <p:cNvPr id="14" name="Rectangle 13"/>
          <p:cNvSpPr/>
          <p:nvPr/>
        </p:nvSpPr>
        <p:spPr>
          <a:xfrm>
            <a:off x="5805256" y="3214686"/>
            <a:ext cx="1143008" cy="21431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Rectangle 14"/>
          <p:cNvSpPr/>
          <p:nvPr/>
        </p:nvSpPr>
        <p:spPr>
          <a:xfrm>
            <a:off x="6286512" y="2214554"/>
            <a:ext cx="142876" cy="1714512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Rectangle 15"/>
          <p:cNvSpPr/>
          <p:nvPr/>
        </p:nvSpPr>
        <p:spPr>
          <a:xfrm>
            <a:off x="6143636" y="3786190"/>
            <a:ext cx="428628" cy="1500198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Oval 16"/>
          <p:cNvSpPr/>
          <p:nvPr/>
        </p:nvSpPr>
        <p:spPr>
          <a:xfrm>
            <a:off x="6286512" y="3214686"/>
            <a:ext cx="142876" cy="14287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TextBox 17"/>
          <p:cNvSpPr txBox="1"/>
          <p:nvPr/>
        </p:nvSpPr>
        <p:spPr>
          <a:xfrm>
            <a:off x="1187624" y="2060848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Compressed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Air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72264" y="4143380"/>
            <a:ext cx="1312104" cy="70788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Flow meter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27984" y="1988840"/>
            <a:ext cx="1368152" cy="40011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Blender</a:t>
            </a:r>
            <a:endParaRPr lang="en-IN" sz="20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15616" y="351320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Compressed 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Oxygen</a:t>
            </a:r>
            <a:endParaRPr lang="en-IN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6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Humidifier</a:t>
            </a:r>
            <a:endParaRPr lang="en-IN" b="1" dirty="0"/>
          </a:p>
        </p:txBody>
      </p:sp>
      <p:grpSp>
        <p:nvGrpSpPr>
          <p:cNvPr id="16" name="Group 15"/>
          <p:cNvGrpSpPr/>
          <p:nvPr/>
        </p:nvGrpSpPr>
        <p:grpSpPr>
          <a:xfrm>
            <a:off x="1115616" y="1484784"/>
            <a:ext cx="3099194" cy="4714908"/>
            <a:chOff x="1000100" y="1857364"/>
            <a:chExt cx="2765706" cy="4143380"/>
          </a:xfrm>
        </p:grpSpPr>
        <p:pic>
          <p:nvPicPr>
            <p:cNvPr id="9" name="Picture 8" descr="IMG_003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100" y="1857364"/>
              <a:ext cx="2765706" cy="414338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928926" y="3143248"/>
              <a:ext cx="7143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37</a:t>
              </a:r>
              <a:r>
                <a:rPr lang="en-US" b="1" baseline="30000" dirty="0">
                  <a:solidFill>
                    <a:srgbClr val="FF0000"/>
                  </a:solidFill>
                </a:rPr>
                <a:t>o </a:t>
              </a:r>
              <a:r>
                <a:rPr lang="en-US" b="1" dirty="0">
                  <a:solidFill>
                    <a:srgbClr val="FF0000"/>
                  </a:solidFill>
                </a:rPr>
                <a:t>c</a:t>
              </a:r>
              <a:endParaRPr lang="en-IN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786314" y="1484784"/>
            <a:ext cx="3143272" cy="4714908"/>
            <a:chOff x="5143504" y="1714488"/>
            <a:chExt cx="3143272" cy="4714908"/>
          </a:xfrm>
        </p:grpSpPr>
        <p:pic>
          <p:nvPicPr>
            <p:cNvPr id="13" name="Picture 12" descr="IMG_0038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43504" y="1714488"/>
              <a:ext cx="3143272" cy="4714908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6000760" y="3714752"/>
              <a:ext cx="7143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39</a:t>
              </a:r>
              <a:r>
                <a:rPr lang="en-US" b="1" baseline="30000" dirty="0">
                  <a:solidFill>
                    <a:srgbClr val="FF0000"/>
                  </a:solidFill>
                </a:rPr>
                <a:t>o </a:t>
              </a:r>
              <a:r>
                <a:rPr lang="en-US" b="1" dirty="0">
                  <a:solidFill>
                    <a:srgbClr val="FF0000"/>
                  </a:solidFill>
                </a:rPr>
                <a:t>c</a:t>
              </a:r>
              <a:endParaRPr lang="en-IN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429520" y="371475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37</a:t>
            </a:r>
            <a:r>
              <a:rPr lang="en-US" b="1" baseline="30000" dirty="0">
                <a:solidFill>
                  <a:srgbClr val="FF0000"/>
                </a:solidFill>
              </a:rPr>
              <a:t>o </a:t>
            </a:r>
            <a:r>
              <a:rPr lang="en-US" b="1" dirty="0">
                <a:solidFill>
                  <a:srgbClr val="FF0000"/>
                </a:solidFill>
              </a:rPr>
              <a:t>c</a:t>
            </a:r>
            <a:endParaRPr lang="en-IN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0" y="398836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37</a:t>
            </a:r>
            <a:r>
              <a:rPr lang="en-US" b="1" baseline="30000" dirty="0">
                <a:solidFill>
                  <a:srgbClr val="FF0000"/>
                </a:solidFill>
              </a:rPr>
              <a:t>o </a:t>
            </a:r>
            <a:r>
              <a:rPr lang="en-US" b="1" dirty="0">
                <a:solidFill>
                  <a:srgbClr val="FF0000"/>
                </a:solidFill>
              </a:rPr>
              <a:t>c</a:t>
            </a:r>
            <a:endParaRPr lang="en-IN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8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Types of CPAP Machines</a:t>
            </a:r>
            <a:endParaRPr lang="en-IN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046548" y="2298576"/>
            <a:ext cx="5050904" cy="226084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Bubble CPAP Machine</a:t>
            </a:r>
          </a:p>
          <a:p>
            <a:pPr>
              <a:lnSpc>
                <a:spcPct val="150000"/>
              </a:lnSpc>
            </a:pPr>
            <a:r>
              <a:rPr lang="en-US" dirty="0"/>
              <a:t>Flow Driver CPAP Machine</a:t>
            </a:r>
          </a:p>
          <a:p>
            <a:pPr>
              <a:lnSpc>
                <a:spcPct val="150000"/>
              </a:lnSpc>
            </a:pPr>
            <a:r>
              <a:rPr lang="en-US" dirty="0"/>
              <a:t>Ventilator CPAP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42439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Cleaning and Disinfection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6792"/>
            <a:ext cx="7992888" cy="4752528"/>
          </a:xfrm>
        </p:spPr>
        <p:txBody>
          <a:bodyPr>
            <a:normAutofit/>
          </a:bodyPr>
          <a:lstStyle/>
          <a:p>
            <a:r>
              <a:rPr lang="en-US" dirty="0"/>
              <a:t>Always use disposable circuits</a:t>
            </a:r>
          </a:p>
          <a:p>
            <a:r>
              <a:rPr lang="en-US" dirty="0"/>
              <a:t>No need to replace circuit routinely </a:t>
            </a:r>
            <a:endParaRPr lang="en-US" dirty="0" smtClean="0"/>
          </a:p>
          <a:p>
            <a:r>
              <a:rPr lang="en-US" dirty="0" smtClean="0"/>
              <a:t>Fill </a:t>
            </a:r>
            <a:r>
              <a:rPr lang="en-US" dirty="0"/>
              <a:t>the Humidifier chamber with Distilled </a:t>
            </a:r>
            <a:r>
              <a:rPr lang="en-US" dirty="0" smtClean="0"/>
              <a:t>water</a:t>
            </a:r>
          </a:p>
          <a:p>
            <a:r>
              <a:rPr lang="en-US" dirty="0" smtClean="0"/>
              <a:t>Use Auto-fill option for filling the chamber</a:t>
            </a:r>
            <a:endParaRPr lang="en-US" dirty="0"/>
          </a:p>
          <a:p>
            <a:r>
              <a:rPr lang="en-US" dirty="0"/>
              <a:t>Clean the equipment with a soft cloth </a:t>
            </a:r>
            <a:endParaRPr lang="en-US" dirty="0" smtClean="0"/>
          </a:p>
          <a:p>
            <a:r>
              <a:rPr lang="en-US" dirty="0" smtClean="0"/>
              <a:t>Humidification to </a:t>
            </a:r>
            <a:r>
              <a:rPr lang="en-US" dirty="0"/>
              <a:t>avoid water logging</a:t>
            </a:r>
          </a:p>
          <a:p>
            <a:endParaRPr lang="en-US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41964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Troubleshoot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4460" y="1556792"/>
            <a:ext cx="6635080" cy="43924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Alarm from the blender</a:t>
            </a:r>
          </a:p>
          <a:p>
            <a:pPr>
              <a:lnSpc>
                <a:spcPct val="150000"/>
              </a:lnSpc>
            </a:pPr>
            <a:r>
              <a:rPr lang="en-US" dirty="0"/>
              <a:t>Malfunctioning of Blender</a:t>
            </a:r>
          </a:p>
          <a:p>
            <a:pPr>
              <a:lnSpc>
                <a:spcPct val="150000"/>
              </a:lnSpc>
            </a:pPr>
            <a:r>
              <a:rPr lang="en-US" dirty="0"/>
              <a:t>Leaks in the circuit</a:t>
            </a:r>
          </a:p>
          <a:p>
            <a:pPr>
              <a:lnSpc>
                <a:spcPct val="150000"/>
              </a:lnSpc>
            </a:pPr>
            <a:r>
              <a:rPr lang="en-US" dirty="0"/>
              <a:t>Condensation in the inspiratory limb</a:t>
            </a:r>
          </a:p>
          <a:p>
            <a:pPr>
              <a:lnSpc>
                <a:spcPct val="150000"/>
              </a:lnSpc>
            </a:pPr>
            <a:r>
              <a:rPr lang="en-US" dirty="0"/>
              <a:t>No condensation in the expiratory limb</a:t>
            </a:r>
          </a:p>
          <a:p>
            <a:pPr>
              <a:lnSpc>
                <a:spcPct val="150000"/>
              </a:lnSpc>
            </a:pPr>
            <a:r>
              <a:rPr lang="en-US" dirty="0"/>
              <a:t>Inadvertent delivery of high pressures</a:t>
            </a:r>
            <a:endParaRPr lang="en-IN" dirty="0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Troubleshoot</a:t>
            </a:r>
            <a:endParaRPr lang="en-IN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115616" y="1535113"/>
            <a:ext cx="2736304" cy="639762"/>
          </a:xfrm>
        </p:spPr>
        <p:txBody>
          <a:bodyPr anchor="ctr">
            <a:normAutofit fontScale="92500" lnSpcReduction="20000"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Blender</a:t>
            </a:r>
            <a:endParaRPr lang="en-IN" sz="2800" dirty="0">
              <a:solidFill>
                <a:srgbClr val="C00000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5364088" y="1535113"/>
            <a:ext cx="2592288" cy="639762"/>
          </a:xfrm>
        </p:spPr>
        <p:txBody>
          <a:bodyPr anchor="ctr">
            <a:noAutofit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Leaks</a:t>
            </a:r>
            <a:endParaRPr lang="en-IN" sz="2800" dirty="0">
              <a:solidFill>
                <a:srgbClr val="C00000"/>
              </a:solidFill>
            </a:endParaRPr>
          </a:p>
        </p:txBody>
      </p:sp>
      <p:pic>
        <p:nvPicPr>
          <p:cNvPr id="12" name="Content Placeholder 11" descr="Air O2 blender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54318" y="2174875"/>
            <a:ext cx="2645952" cy="3951288"/>
          </a:xfrm>
        </p:spPr>
      </p:pic>
      <p:pic>
        <p:nvPicPr>
          <p:cNvPr id="14" name="Content Placeholder 13" descr="IMG_003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347170" y="2174875"/>
            <a:ext cx="2637485" cy="3951288"/>
          </a:xfrm>
        </p:spPr>
      </p:pic>
      <p:sp>
        <p:nvSpPr>
          <p:cNvPr id="10" name="TextBox 9"/>
          <p:cNvSpPr txBox="1"/>
          <p:nvPr/>
        </p:nvSpPr>
        <p:spPr>
          <a:xfrm>
            <a:off x="4870862" y="2996952"/>
            <a:ext cx="1069290" cy="707886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Safety device</a:t>
            </a:r>
            <a:endParaRPr lang="en-IN" sz="2000" b="1" dirty="0">
              <a:solidFill>
                <a:schemeClr val="bg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5929322" y="3357562"/>
            <a:ext cx="285752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15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Condensation and Water</a:t>
            </a:r>
            <a:endParaRPr lang="en-IN" b="1" dirty="0"/>
          </a:p>
        </p:txBody>
      </p:sp>
      <p:pic>
        <p:nvPicPr>
          <p:cNvPr id="8" name="Content Placeholder 7" descr="IMG_003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29898" y="1502935"/>
            <a:ext cx="3213474" cy="4855023"/>
          </a:xfrm>
        </p:spPr>
      </p:pic>
      <p:pic>
        <p:nvPicPr>
          <p:cNvPr id="10" name="Content Placeholder 9" descr="Air O2 blender_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857752" y="1484784"/>
            <a:ext cx="3242640" cy="4855464"/>
          </a:xfrm>
        </p:spPr>
      </p:pic>
    </p:spTree>
  </p:cSld>
  <p:clrMapOvr>
    <a:masterClrMapping/>
  </p:clrMapOvr>
  <p:transition advClick="0" advTm="8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Summary</a:t>
            </a:r>
            <a:endParaRPr lang="en-IN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61120" y="1484784"/>
          <a:ext cx="7221760" cy="489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6216"/>
                <a:gridCol w="4515544"/>
              </a:tblGrid>
              <a:tr h="1666976">
                <a:tc>
                  <a:txBody>
                    <a:bodyPr/>
                    <a:lstStyle/>
                    <a:p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Basic Requirements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Pressure Generator</a:t>
                      </a:r>
                    </a:p>
                    <a:p>
                      <a:pPr marL="236538" marR="0" lvl="1" indent="-236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Graded Oxygen</a:t>
                      </a:r>
                    </a:p>
                    <a:p>
                      <a:pPr marL="236538" marR="0" lvl="1" indent="-236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IN" sz="2800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Warmidification</a:t>
                      </a:r>
                      <a:endParaRPr lang="en-IN" sz="2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81296">
                <a:tc>
                  <a:txBody>
                    <a:bodyPr/>
                    <a:lstStyle/>
                    <a:p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Pressure 	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Bubble Generator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66976">
                <a:tc>
                  <a:txBody>
                    <a:bodyPr/>
                    <a:lstStyle/>
                    <a:p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Oxygen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Blender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Oxygen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Compressed Air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81296">
                <a:tc>
                  <a:txBody>
                    <a:bodyPr/>
                    <a:lstStyle/>
                    <a:p>
                      <a:r>
                        <a:rPr lang="en-IN" sz="2800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Warmidificaiton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Servo Controlled Humidifier 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880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160</Words>
  <Application>Microsoft Macintosh PowerPoint</Application>
  <PresentationFormat>On-screen Show (4:3)</PresentationFormat>
  <Paragraphs>75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CPAP Machine</vt:lpstr>
      <vt:lpstr>Requirements for CPAP</vt:lpstr>
      <vt:lpstr>Requirements for CPAP</vt:lpstr>
      <vt:lpstr>Slide 4</vt:lpstr>
      <vt:lpstr>CPAP Generator</vt:lpstr>
      <vt:lpstr>Oxygen</vt:lpstr>
      <vt:lpstr>Humidifier</vt:lpstr>
      <vt:lpstr>Types of CPAP Machines</vt:lpstr>
      <vt:lpstr>Cleaning and Disinfection</vt:lpstr>
      <vt:lpstr>Troubleshoot</vt:lpstr>
      <vt:lpstr>Troubleshoot</vt:lpstr>
      <vt:lpstr>Condensation and Water</vt:lpstr>
      <vt:lpstr>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CPAP Machine</dc:title>
  <dc:creator>srinivas</dc:creator>
  <cp:lastModifiedBy>Designo</cp:lastModifiedBy>
  <cp:revision>56</cp:revision>
  <dcterms:created xsi:type="dcterms:W3CDTF">2013-01-07T15:34:32Z</dcterms:created>
  <dcterms:modified xsi:type="dcterms:W3CDTF">2017-06-13T10:40:01Z</dcterms:modified>
</cp:coreProperties>
</file>